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330" r:id="rId2"/>
    <p:sldId id="258" r:id="rId3"/>
    <p:sldId id="259" r:id="rId4"/>
    <p:sldId id="34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31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3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9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84"/>
    <p:restoredTop sz="92051"/>
  </p:normalViewPr>
  <p:slideViewPr>
    <p:cSldViewPr snapToGrid="0" snapToObjects="1">
      <p:cViewPr>
        <p:scale>
          <a:sx n="100" d="100"/>
          <a:sy n="100" d="100"/>
        </p:scale>
        <p:origin x="1184" y="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A10B6-BDE5-634B-8EBB-2393B361C0BC}" type="datetimeFigureOut">
              <a:rPr lang="pt-PT" smtClean="0"/>
              <a:t>19/02/17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B77AF-CF0A-5649-B645-42966014138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5761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B77AF-CF0A-5649-B645-429660141389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2547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B77AF-CF0A-5649-B645-429660141389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1805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B77AF-CF0A-5649-B645-429660141389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53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3284" y="4214005"/>
            <a:ext cx="7655238" cy="12349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3DD76-1956-1742-8959-3CB07E62F272}" type="datetime1">
              <a:rPr lang="pt-PT" smtClean="0"/>
              <a:t>19/02/17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Instituto Superior Técnico | ROB9-16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43284" y="1966536"/>
            <a:ext cx="7655238" cy="2025063"/>
          </a:xfrm>
        </p:spPr>
        <p:txBody>
          <a:bodyPr>
            <a:normAutofit/>
          </a:bodyPr>
          <a:lstStyle>
            <a:lvl1pPr algn="ctr">
              <a:defRPr sz="4500"/>
            </a:lvl1pPr>
          </a:lstStyle>
          <a:p>
            <a:r>
              <a:rPr lang="pt-PT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9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Instituto Superior Técnico | ROB9-16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47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+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3284" y="2469876"/>
            <a:ext cx="3752516" cy="3656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69876"/>
            <a:ext cx="3750322" cy="3656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FE90A-CEDA-A64B-904E-4A53D916AF47}" type="datetime1">
              <a:rPr lang="pt-PT" smtClean="0"/>
              <a:t>19/02/17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Instituto Superior Técnico | ROB9-16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645459"/>
            <a:ext cx="4823472" cy="348070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284" y="2645459"/>
            <a:ext cx="2722229" cy="348070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BB5F7-35E4-2F40-AD2A-8C3206B3DEBF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Instituto Superior Técnico | ROB9-16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43284" y="1449340"/>
            <a:ext cx="7655238" cy="868363"/>
          </a:xfrm>
        </p:spPr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+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43284" y="1627073"/>
            <a:ext cx="7655238" cy="411450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284" y="5841079"/>
            <a:ext cx="7655238" cy="3921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7C79-ED5E-E940-B8EF-62FC44320A3B}" type="datetime1">
              <a:rPr lang="pt-PT" smtClean="0"/>
              <a:t>19/02/17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Instituto Superior Técnico | ROB9-16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79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743284" y="2469875"/>
            <a:ext cx="7655238" cy="37165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43284" y="1449340"/>
            <a:ext cx="7655238" cy="868363"/>
          </a:xfrm>
        </p:spPr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743284" y="6414652"/>
            <a:ext cx="1847516" cy="306823"/>
          </a:xfrm>
        </p:spPr>
        <p:txBody>
          <a:bodyPr/>
          <a:lstStyle/>
          <a:p>
            <a:fld id="{BDABADB8-312A-5B44-8D53-565BEC7D9C8E}" type="datetime1">
              <a:rPr lang="pt-PT" smtClean="0"/>
              <a:t>19/02/17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14652"/>
            <a:ext cx="2895600" cy="306823"/>
          </a:xfrm>
        </p:spPr>
        <p:txBody>
          <a:bodyPr/>
          <a:lstStyle/>
          <a:p>
            <a:r>
              <a:rPr lang="pt-BR" smtClean="0"/>
              <a:t>Instituto Superior Técnico | ROB9-16</a:t>
            </a: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66650" y="6414652"/>
            <a:ext cx="1831872" cy="306823"/>
          </a:xfrm>
        </p:spPr>
        <p:txBody>
          <a:bodyPr/>
          <a:lstStyle/>
          <a:p>
            <a:fld id="{CA60EF0C-846E-4A4D-B9C3-8238AE1817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9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1DB7-1364-D748-A5AD-2ACB0ED344F6}" type="datetime1">
              <a:rPr lang="pt-PT" smtClean="0"/>
              <a:t>19/02/17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Instituto Superior Técnico | ROB9-16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14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3284" y="1449340"/>
            <a:ext cx="7655237" cy="868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284" y="2440611"/>
            <a:ext cx="7655237" cy="3685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284" y="6414652"/>
            <a:ext cx="1847516" cy="306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7076571-7A50-7040-8156-6FD6A5B94991}" type="datetime1">
              <a:rPr lang="pt-PT" smtClean="0"/>
              <a:t>19/02/17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14652"/>
            <a:ext cx="2895600" cy="306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Instituto Superior Técnico | ROB9-16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66650" y="6414652"/>
            <a:ext cx="1831872" cy="306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A60EF0C-846E-4A4D-B9C3-8238AE18176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75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57" r:id="rId5"/>
    <p:sldLayoutId id="2147483658" r:id="rId6"/>
    <p:sldLayoutId id="2147483655" r:id="rId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26.jpeg"/><Relationship Id="rId7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image" Target="../media/image33.jpe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195294"/>
            <a:ext cx="9144000" cy="5677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5846887"/>
            <a:ext cx="9144000" cy="5677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3" r="15478"/>
          <a:stretch/>
        </p:blipFill>
        <p:spPr>
          <a:xfrm>
            <a:off x="-52252" y="0"/>
            <a:ext cx="9196252" cy="6858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-52252" y="5080000"/>
            <a:ext cx="9196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5400" dirty="0" smtClean="0">
                <a:solidFill>
                  <a:schemeClr val="bg1"/>
                </a:solidFill>
              </a:rPr>
              <a:t>XX Semana da F</a:t>
            </a:r>
            <a:r>
              <a:rPr lang="pt-PT" sz="5400" dirty="0" smtClean="0">
                <a:solidFill>
                  <a:schemeClr val="bg1"/>
                </a:solidFill>
              </a:rPr>
              <a:t>ísica</a:t>
            </a:r>
            <a:endParaRPr lang="pt-PT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21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Actuadores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33" y="2525598"/>
            <a:ext cx="2496882" cy="3035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7"/>
          <p:cNvPicPr>
            <a:picLocks noChangeAspect="1"/>
          </p:cNvPicPr>
          <p:nvPr/>
        </p:nvPicPr>
        <p:blipFill rotWithShape="1">
          <a:blip r:embed="rId3"/>
          <a:srcRect l="14572" r="19867"/>
          <a:stretch/>
        </p:blipFill>
        <p:spPr>
          <a:xfrm>
            <a:off x="3240541" y="2525598"/>
            <a:ext cx="2653664" cy="3035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965676" y="2895957"/>
            <a:ext cx="3035722" cy="2295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0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Controlador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88" y="2471228"/>
            <a:ext cx="4725512" cy="3544134"/>
          </a:xfrm>
          <a:prstGeom prst="rect">
            <a:avLst/>
          </a:prstGeom>
        </p:spPr>
      </p:pic>
      <p:pic>
        <p:nvPicPr>
          <p:cNvPr id="9" name="Picture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67" b="88667" l="2167" r="99167">
                        <a14:foregroundMark x1="9833" y1="59000" x2="9833" y2="59000"/>
                        <a14:foregroundMark x1="5500" y1="55000" x2="5500" y2="55000"/>
                        <a14:foregroundMark x1="45500" y1="39000" x2="45500" y2="39000"/>
                        <a14:backgroundMark x1="70833" y1="26000" x2="70833" y2="26000"/>
                        <a14:backgroundMark x1="53000" y1="75667" x2="53000" y2="75667"/>
                      </a14:backgroundRemoval>
                    </a14:imgEffect>
                  </a14:imgLayer>
                </a14:imgProps>
              </a:ext>
            </a:extLst>
          </a:blip>
          <a:srcRect t="8885" b="10558"/>
          <a:stretch/>
        </p:blipFill>
        <p:spPr>
          <a:xfrm>
            <a:off x="338243" y="2353060"/>
            <a:ext cx="4321005" cy="3480864"/>
          </a:xfrm>
          <a:prstGeom prst="rect">
            <a:avLst/>
          </a:prstGeom>
        </p:spPr>
      </p:pic>
      <p:sp>
        <p:nvSpPr>
          <p:cNvPr id="12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Áreas relacionadas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err="1"/>
              <a:t>Electrónica</a:t>
            </a:r>
            <a:endParaRPr lang="en-US" sz="4000" dirty="0"/>
          </a:p>
          <a:p>
            <a:r>
              <a:rPr lang="en-US" sz="4000" dirty="0" err="1"/>
              <a:t>Programação</a:t>
            </a:r>
            <a:endParaRPr lang="en-US" sz="4000" dirty="0"/>
          </a:p>
          <a:p>
            <a:r>
              <a:rPr lang="en-US" sz="4000" dirty="0" err="1"/>
              <a:t>Mecânica</a:t>
            </a:r>
            <a:endParaRPr lang="en-US" sz="4000" dirty="0"/>
          </a:p>
          <a:p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12</a:t>
            </a:fld>
            <a:endParaRPr lang="en-US"/>
          </a:p>
        </p:txBody>
      </p:sp>
      <p:sp>
        <p:nvSpPr>
          <p:cNvPr id="10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5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195294"/>
            <a:ext cx="9144000" cy="5677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5846887"/>
            <a:ext cx="9144000" cy="5677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3" r="15478"/>
          <a:stretch/>
        </p:blipFill>
        <p:spPr>
          <a:xfrm>
            <a:off x="-52252" y="0"/>
            <a:ext cx="9196252" cy="6858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-52252" y="5080000"/>
            <a:ext cx="9196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5400" dirty="0" smtClean="0">
                <a:solidFill>
                  <a:schemeClr val="bg1"/>
                </a:solidFill>
              </a:rPr>
              <a:t>Programaç</a:t>
            </a:r>
            <a:r>
              <a:rPr lang="pt-PT" sz="5400" dirty="0" smtClean="0">
                <a:solidFill>
                  <a:schemeClr val="bg1"/>
                </a:solidFill>
              </a:rPr>
              <a:t>ão por Blocos</a:t>
            </a:r>
            <a:endParaRPr lang="pt-PT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31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14</a:t>
            </a:fld>
            <a:endParaRPr lang="en-US"/>
          </a:p>
        </p:txBody>
      </p:sp>
      <p:sp>
        <p:nvSpPr>
          <p:cNvPr id="10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43284" y="1449340"/>
            <a:ext cx="7655237" cy="868363"/>
          </a:xfrm>
        </p:spPr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 smtClean="0"/>
              <a:t>programação</a:t>
            </a:r>
            <a:r>
              <a:rPr lang="en-US" dirty="0"/>
              <a:t>?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743284" y="2440611"/>
            <a:ext cx="7655237" cy="3685552"/>
          </a:xfrm>
        </p:spPr>
        <p:txBody>
          <a:bodyPr>
            <a:normAutofit/>
          </a:bodyPr>
          <a:lstStyle/>
          <a:p>
            <a:r>
              <a:rPr lang="pt-PT" dirty="0" smtClean="0"/>
              <a:t>Programação é o processo de escrita, teste e manutenção de um programa de computador.</a:t>
            </a:r>
          </a:p>
          <a:p>
            <a:r>
              <a:rPr lang="pt-PT" dirty="0" smtClean="0"/>
              <a:t>O programa é escrito numa linguagem de programação.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3565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15</a:t>
            </a:fld>
            <a:endParaRPr lang="en-US"/>
          </a:p>
        </p:txBody>
      </p:sp>
      <p:sp>
        <p:nvSpPr>
          <p:cNvPr id="10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43284" y="1449340"/>
            <a:ext cx="7655237" cy="868363"/>
          </a:xfrm>
        </p:spPr>
        <p:txBody>
          <a:bodyPr/>
          <a:lstStyle/>
          <a:p>
            <a:r>
              <a:rPr lang="pt-PT" dirty="0"/>
              <a:t>Linguagens de </a:t>
            </a:r>
            <a:r>
              <a:rPr lang="pt-PT" dirty="0" smtClean="0"/>
              <a:t>programação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43284" y="2440611"/>
            <a:ext cx="7655237" cy="3685552"/>
          </a:xfrm>
        </p:spPr>
        <p:txBody>
          <a:bodyPr>
            <a:normAutofit/>
          </a:bodyPr>
          <a:lstStyle/>
          <a:p>
            <a:r>
              <a:rPr lang="pt-PT" dirty="0"/>
              <a:t>Diferentes linguagens de programação funcionam de diferentes modos. </a:t>
            </a:r>
            <a:endParaRPr lang="pt-PT" dirty="0" smtClean="0"/>
          </a:p>
          <a:p>
            <a:r>
              <a:rPr lang="pt-PT" dirty="0" smtClean="0"/>
              <a:t>Por </a:t>
            </a:r>
            <a:r>
              <a:rPr lang="pt-PT" dirty="0"/>
              <a:t>esse motivo, os programadores podem criar programas muito diferentes para diferentes </a:t>
            </a:r>
            <a:r>
              <a:rPr lang="pt-PT" dirty="0" smtClean="0"/>
              <a:t>linguagens.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2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16</a:t>
            </a:fld>
            <a:endParaRPr lang="en-US"/>
          </a:p>
        </p:txBody>
      </p:sp>
      <p:sp>
        <p:nvSpPr>
          <p:cNvPr id="10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43284" y="1449340"/>
            <a:ext cx="7655237" cy="868363"/>
          </a:xfrm>
        </p:spPr>
        <p:txBody>
          <a:bodyPr/>
          <a:lstStyle/>
          <a:p>
            <a:r>
              <a:rPr lang="pt-PT" dirty="0"/>
              <a:t>Programa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43284" y="2440611"/>
            <a:ext cx="7655237" cy="3685552"/>
          </a:xfrm>
        </p:spPr>
        <p:txBody>
          <a:bodyPr/>
          <a:lstStyle/>
          <a:p>
            <a:r>
              <a:rPr lang="pt-PT" dirty="0" smtClean="0"/>
              <a:t>Existem 2 </a:t>
            </a:r>
            <a:r>
              <a:rPr lang="pt-PT" dirty="0"/>
              <a:t>conceitos de programa</a:t>
            </a:r>
            <a:r>
              <a:rPr lang="pt-PT" dirty="0" smtClean="0"/>
              <a:t>:</a:t>
            </a:r>
            <a:endParaRPr lang="pt-PT" dirty="0"/>
          </a:p>
          <a:p>
            <a:pPr lvl="1"/>
            <a:r>
              <a:rPr lang="pt-PT" dirty="0"/>
              <a:t>Ponto de vista do utilizador</a:t>
            </a:r>
            <a:r>
              <a:rPr lang="pt-PT" dirty="0" smtClean="0"/>
              <a:t>;</a:t>
            </a:r>
            <a:endParaRPr lang="pt-PT" dirty="0"/>
          </a:p>
          <a:p>
            <a:pPr lvl="1"/>
            <a:r>
              <a:rPr lang="pt-PT" dirty="0"/>
              <a:t>Ponto de vista do </a:t>
            </a:r>
            <a:r>
              <a:rPr lang="pt-PT" dirty="0" smtClean="0"/>
              <a:t>programador.</a:t>
            </a:r>
            <a:endParaRPr lang="pt-PT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1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17</a:t>
            </a:fld>
            <a:endParaRPr lang="en-US"/>
          </a:p>
        </p:txBody>
      </p:sp>
      <p:sp>
        <p:nvSpPr>
          <p:cNvPr id="10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43284" y="1449340"/>
            <a:ext cx="7655237" cy="868363"/>
          </a:xfrm>
        </p:spPr>
        <p:txBody>
          <a:bodyPr/>
          <a:lstStyle/>
          <a:p>
            <a:r>
              <a:rPr lang="pt-PT" dirty="0"/>
              <a:t>Como fritar um ovo?</a:t>
            </a:r>
            <a:endParaRPr lang="en-US" dirty="0"/>
          </a:p>
        </p:txBody>
      </p:sp>
      <p:pic>
        <p:nvPicPr>
          <p:cNvPr id="8" name="Imagem 7" descr="ovo_min_aab-18418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14" y="3097810"/>
            <a:ext cx="2890530" cy="2028825"/>
          </a:xfrm>
          <a:prstGeom prst="roundRect">
            <a:avLst/>
          </a:prstGeom>
          <a:effectLst>
            <a:softEdge rad="31750"/>
          </a:effectLst>
        </p:spPr>
      </p:pic>
      <p:pic>
        <p:nvPicPr>
          <p:cNvPr id="9" name="Imagem 7" descr="transferi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466" y="3067830"/>
            <a:ext cx="3256895" cy="2167315"/>
          </a:xfrm>
          <a:prstGeom prst="roundRect">
            <a:avLst/>
          </a:prstGeom>
          <a:effectLst>
            <a:softEdge rad="31750"/>
          </a:effectLst>
        </p:spPr>
      </p:pic>
      <p:sp>
        <p:nvSpPr>
          <p:cNvPr id="13" name="Seta para a direita 10"/>
          <p:cNvSpPr/>
          <p:nvPr/>
        </p:nvSpPr>
        <p:spPr>
          <a:xfrm>
            <a:off x="3708764" y="3807503"/>
            <a:ext cx="1522802" cy="5494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522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18</a:t>
            </a:fld>
            <a:endParaRPr lang="en-US"/>
          </a:p>
        </p:txBody>
      </p:sp>
      <p:sp>
        <p:nvSpPr>
          <p:cNvPr id="10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43284" y="1449340"/>
            <a:ext cx="7655237" cy="868363"/>
          </a:xfrm>
        </p:spPr>
        <p:txBody>
          <a:bodyPr/>
          <a:lstStyle/>
          <a:p>
            <a:r>
              <a:rPr lang="pt-PT" dirty="0"/>
              <a:t>Computadores </a:t>
            </a:r>
            <a:r>
              <a:rPr lang="pt-PT" dirty="0" smtClean="0"/>
              <a:t>&amp; </a:t>
            </a:r>
            <a:r>
              <a:rPr lang="pt-PT" dirty="0"/>
              <a:t>Robots</a:t>
            </a:r>
            <a:endParaRPr lang="en-US" dirty="0"/>
          </a:p>
        </p:txBody>
      </p:sp>
      <p:pic>
        <p:nvPicPr>
          <p:cNvPr id="8" name="Imagem 5" descr="stacks_image_586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897" y="2713221"/>
            <a:ext cx="6003715" cy="313294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7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19</a:t>
            </a:fld>
            <a:endParaRPr lang="en-US"/>
          </a:p>
        </p:txBody>
      </p:sp>
      <p:sp>
        <p:nvSpPr>
          <p:cNvPr id="10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43284" y="1449340"/>
            <a:ext cx="7655237" cy="868363"/>
          </a:xfrm>
        </p:spPr>
        <p:txBody>
          <a:bodyPr/>
          <a:lstStyle/>
          <a:p>
            <a:r>
              <a:rPr lang="en-US" dirty="0" err="1" smtClean="0"/>
              <a:t>Programar</a:t>
            </a:r>
            <a:r>
              <a:rPr lang="en-US" dirty="0" smtClean="0"/>
              <a:t> o robot NXT</a:t>
            </a:r>
            <a:endParaRPr lang="en-US" dirty="0"/>
          </a:p>
        </p:txBody>
      </p:sp>
      <p:sp>
        <p:nvSpPr>
          <p:cNvPr id="8" name="TextBox 11"/>
          <p:cNvSpPr txBox="1"/>
          <p:nvPr/>
        </p:nvSpPr>
        <p:spPr>
          <a:xfrm>
            <a:off x="743284" y="2317703"/>
            <a:ext cx="1603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CONTROLO DO MOTOR</a:t>
            </a:r>
            <a:endParaRPr lang="en-US" sz="1400" dirty="0"/>
          </a:p>
        </p:txBody>
      </p:sp>
      <p:sp>
        <p:nvSpPr>
          <p:cNvPr id="9" name="TextBox 12"/>
          <p:cNvSpPr txBox="1"/>
          <p:nvPr/>
        </p:nvSpPr>
        <p:spPr>
          <a:xfrm>
            <a:off x="7389992" y="2426457"/>
            <a:ext cx="1008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OUTROS</a:t>
            </a:r>
            <a:endParaRPr lang="en-US" sz="1400" dirty="0"/>
          </a:p>
        </p:txBody>
      </p:sp>
      <p:sp>
        <p:nvSpPr>
          <p:cNvPr id="13" name="TextBox 13"/>
          <p:cNvSpPr txBox="1"/>
          <p:nvPr/>
        </p:nvSpPr>
        <p:spPr>
          <a:xfrm>
            <a:off x="2366682" y="2444737"/>
            <a:ext cx="1106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FUNÇÕES</a:t>
            </a:r>
            <a:endParaRPr lang="en-US" sz="1400" dirty="0"/>
          </a:p>
        </p:txBody>
      </p:sp>
      <p:sp>
        <p:nvSpPr>
          <p:cNvPr id="14" name="TextBox 18"/>
          <p:cNvSpPr txBox="1"/>
          <p:nvPr/>
        </p:nvSpPr>
        <p:spPr>
          <a:xfrm>
            <a:off x="3846119" y="2444737"/>
            <a:ext cx="153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MATEMÁTICA</a:t>
            </a:r>
            <a:endParaRPr lang="en-US" sz="1400" dirty="0"/>
          </a:p>
        </p:txBody>
      </p:sp>
      <p:sp>
        <p:nvSpPr>
          <p:cNvPr id="15" name="TextBox 19"/>
          <p:cNvSpPr txBox="1"/>
          <p:nvPr/>
        </p:nvSpPr>
        <p:spPr>
          <a:xfrm>
            <a:off x="5520112" y="2437494"/>
            <a:ext cx="140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SENSORES</a:t>
            </a:r>
            <a:endParaRPr lang="en-US" sz="1400" dirty="0"/>
          </a:p>
        </p:txBody>
      </p:sp>
      <p:pic>
        <p:nvPicPr>
          <p:cNvPr id="16" name="Picture 9" descr="figura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40" y="3035962"/>
            <a:ext cx="1064759" cy="3110005"/>
          </a:xfrm>
          <a:prstGeom prst="rect">
            <a:avLst/>
          </a:prstGeom>
        </p:spPr>
      </p:pic>
      <p:pic>
        <p:nvPicPr>
          <p:cNvPr id="17" name="Picture 3" descr="figura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90" y="3064358"/>
            <a:ext cx="1030881" cy="3081609"/>
          </a:xfrm>
          <a:prstGeom prst="rect">
            <a:avLst/>
          </a:prstGeom>
        </p:spPr>
      </p:pic>
      <p:pic>
        <p:nvPicPr>
          <p:cNvPr id="18" name="Picture 16" descr="figura9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34" y="3035962"/>
            <a:ext cx="849915" cy="3110005"/>
          </a:xfrm>
          <a:prstGeom prst="rect">
            <a:avLst/>
          </a:prstGeom>
        </p:spPr>
      </p:pic>
      <p:pic>
        <p:nvPicPr>
          <p:cNvPr id="19" name="Picture 15" descr="figura9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920" y="3064357"/>
            <a:ext cx="800100" cy="3081609"/>
          </a:xfrm>
          <a:prstGeom prst="rect">
            <a:avLst/>
          </a:prstGeom>
        </p:spPr>
      </p:pic>
      <p:pic>
        <p:nvPicPr>
          <p:cNvPr id="20" name="Picture 10" descr="figura 9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292" y="3349171"/>
            <a:ext cx="879229" cy="22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3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robótica</a:t>
            </a:r>
            <a:r>
              <a:rPr lang="en-US" dirty="0"/>
              <a:t>?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743284" y="2440611"/>
            <a:ext cx="5428915" cy="3685552"/>
          </a:xfrm>
        </p:spPr>
        <p:txBody>
          <a:bodyPr/>
          <a:lstStyle/>
          <a:p>
            <a:r>
              <a:rPr lang="pt-PT" dirty="0" smtClean="0"/>
              <a:t>É a área da ciência que estuda, projeta e constrói robots.</a:t>
            </a:r>
          </a:p>
          <a:p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 descr="robot_faq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399" y="2763944"/>
            <a:ext cx="2400257" cy="35064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5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20</a:t>
            </a:fld>
            <a:endParaRPr lang="en-US"/>
          </a:p>
        </p:txBody>
      </p:sp>
      <p:sp>
        <p:nvSpPr>
          <p:cNvPr id="10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  <p:grpSp>
        <p:nvGrpSpPr>
          <p:cNvPr id="7" name="Group 38"/>
          <p:cNvGrpSpPr/>
          <p:nvPr/>
        </p:nvGrpSpPr>
        <p:grpSpPr>
          <a:xfrm>
            <a:off x="1263984" y="1475177"/>
            <a:ext cx="6778152" cy="4753741"/>
            <a:chOff x="-176302" y="842105"/>
            <a:chExt cx="7013844" cy="4843135"/>
          </a:xfrm>
        </p:grpSpPr>
        <p:pic>
          <p:nvPicPr>
            <p:cNvPr id="8" name="Picture 1" descr="figura 1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6167" y="1825848"/>
              <a:ext cx="5101375" cy="3031404"/>
            </a:xfrm>
            <a:prstGeom prst="rect">
              <a:avLst/>
            </a:prstGeom>
          </p:spPr>
        </p:pic>
        <p:sp>
          <p:nvSpPr>
            <p:cNvPr id="9" name="TextBox 2"/>
            <p:cNvSpPr txBox="1"/>
            <p:nvPr/>
          </p:nvSpPr>
          <p:spPr>
            <a:xfrm>
              <a:off x="3009140" y="842105"/>
              <a:ext cx="2172390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Nome do </a:t>
              </a:r>
              <a:r>
                <a:rPr lang="en-US" dirty="0" err="1" smtClean="0"/>
                <a:t>programa</a:t>
              </a:r>
              <a:endParaRPr lang="en-US" dirty="0"/>
            </a:p>
          </p:txBody>
        </p:sp>
        <p:cxnSp>
          <p:nvCxnSpPr>
            <p:cNvPr id="13" name="Straight Arrow Connector 4"/>
            <p:cNvCxnSpPr/>
            <p:nvPr/>
          </p:nvCxnSpPr>
          <p:spPr>
            <a:xfrm flipH="1">
              <a:off x="2516858" y="1116707"/>
              <a:ext cx="1200168" cy="10553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5"/>
            <p:cNvSpPr txBox="1"/>
            <p:nvPr/>
          </p:nvSpPr>
          <p:spPr>
            <a:xfrm>
              <a:off x="4026732" y="2452643"/>
              <a:ext cx="2575118" cy="3253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O </a:t>
              </a:r>
              <a:r>
                <a:rPr lang="en-US" sz="1600" dirty="0" err="1"/>
                <a:t>t</a:t>
              </a:r>
              <a:r>
                <a:rPr lang="en-US" sz="1600" dirty="0" err="1" smtClean="0"/>
                <a:t>eu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programa</a:t>
              </a:r>
              <a:r>
                <a:rPr lang="en-US" sz="1200" dirty="0" smtClean="0"/>
                <a:t>. </a:t>
              </a:r>
              <a:endParaRPr lang="en-US" sz="1200" dirty="0"/>
            </a:p>
          </p:txBody>
        </p:sp>
        <p:cxnSp>
          <p:nvCxnSpPr>
            <p:cNvPr id="15" name="Straight Arrow Connector 6"/>
            <p:cNvCxnSpPr/>
            <p:nvPr/>
          </p:nvCxnSpPr>
          <p:spPr>
            <a:xfrm flipH="1">
              <a:off x="3554819" y="2765781"/>
              <a:ext cx="471913" cy="33983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9"/>
            <p:cNvSpPr txBox="1"/>
            <p:nvPr/>
          </p:nvSpPr>
          <p:spPr>
            <a:xfrm>
              <a:off x="3869426" y="3378659"/>
              <a:ext cx="2575118" cy="3253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A </a:t>
              </a:r>
              <a:r>
                <a:rPr lang="en-US" sz="1600" dirty="0" err="1" smtClean="0"/>
                <a:t>peça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sequencial</a:t>
              </a:r>
              <a:r>
                <a:rPr lang="en-US" sz="1600" dirty="0" smtClean="0"/>
                <a:t> </a:t>
              </a:r>
              <a:endParaRPr lang="en-US" sz="1600" dirty="0"/>
            </a:p>
          </p:txBody>
        </p:sp>
        <p:sp>
          <p:nvSpPr>
            <p:cNvPr id="17" name="TextBox 10"/>
            <p:cNvSpPr txBox="1"/>
            <p:nvPr/>
          </p:nvSpPr>
          <p:spPr>
            <a:xfrm>
              <a:off x="4148154" y="4095647"/>
              <a:ext cx="1724515" cy="5957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Controlador</a:t>
              </a:r>
              <a:endParaRPr lang="en-US" sz="1600" dirty="0" smtClean="0"/>
            </a:p>
            <a:p>
              <a:r>
                <a:rPr lang="en-US" sz="1600" dirty="0" smtClean="0"/>
                <a:t>NXT</a:t>
              </a:r>
              <a:endParaRPr lang="en-US" sz="1600" dirty="0"/>
            </a:p>
          </p:txBody>
        </p:sp>
        <p:sp>
          <p:nvSpPr>
            <p:cNvPr id="18" name="TextBox 11"/>
            <p:cNvSpPr txBox="1"/>
            <p:nvPr/>
          </p:nvSpPr>
          <p:spPr>
            <a:xfrm>
              <a:off x="2213903" y="4118589"/>
              <a:ext cx="1812829" cy="3253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/>
                <a:t>Bloco</a:t>
              </a:r>
              <a:endParaRPr lang="en-US" sz="1600" dirty="0"/>
            </a:p>
          </p:txBody>
        </p:sp>
        <p:sp>
          <p:nvSpPr>
            <p:cNvPr id="19" name="Rounded Rectangle 12"/>
            <p:cNvSpPr/>
            <p:nvPr/>
          </p:nvSpPr>
          <p:spPr>
            <a:xfrm>
              <a:off x="1736167" y="2195254"/>
              <a:ext cx="396171" cy="2108809"/>
            </a:xfrm>
            <a:prstGeom prst="round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3"/>
            <p:cNvSpPr/>
            <p:nvPr/>
          </p:nvSpPr>
          <p:spPr>
            <a:xfrm>
              <a:off x="1736167" y="4652555"/>
              <a:ext cx="396171" cy="227999"/>
            </a:xfrm>
            <a:prstGeom prst="round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14"/>
            <p:cNvSpPr txBox="1"/>
            <p:nvPr/>
          </p:nvSpPr>
          <p:spPr>
            <a:xfrm>
              <a:off x="823321" y="5123248"/>
              <a:ext cx="1390582" cy="5619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Selector de menus</a:t>
              </a:r>
              <a:endParaRPr lang="en-US" sz="1600" dirty="0"/>
            </a:p>
          </p:txBody>
        </p:sp>
        <p:sp>
          <p:nvSpPr>
            <p:cNvPr id="22" name="TextBox 16"/>
            <p:cNvSpPr txBox="1"/>
            <p:nvPr/>
          </p:nvSpPr>
          <p:spPr>
            <a:xfrm>
              <a:off x="-176302" y="1439667"/>
              <a:ext cx="1694914" cy="5619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Menu de </a:t>
              </a:r>
              <a:r>
                <a:rPr lang="en-US" sz="1600" dirty="0" err="1" smtClean="0"/>
                <a:t>programação</a:t>
              </a:r>
              <a:r>
                <a:rPr lang="en-US" sz="1600" dirty="0" smtClean="0"/>
                <a:t>. </a:t>
              </a:r>
              <a:endParaRPr lang="en-US" sz="1200" dirty="0"/>
            </a:p>
          </p:txBody>
        </p:sp>
        <p:cxnSp>
          <p:nvCxnSpPr>
            <p:cNvPr id="23" name="Straight Arrow Connector 18"/>
            <p:cNvCxnSpPr/>
            <p:nvPr/>
          </p:nvCxnSpPr>
          <p:spPr>
            <a:xfrm flipH="1" flipV="1">
              <a:off x="3507288" y="3465330"/>
              <a:ext cx="362138" cy="233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1"/>
            <p:cNvCxnSpPr/>
            <p:nvPr/>
          </p:nvCxnSpPr>
          <p:spPr>
            <a:xfrm flipH="1" flipV="1">
              <a:off x="2761552" y="3570189"/>
              <a:ext cx="466085" cy="548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3"/>
            <p:cNvCxnSpPr>
              <a:stCxn id="26" idx="2"/>
            </p:cNvCxnSpPr>
            <p:nvPr/>
          </p:nvCxnSpPr>
          <p:spPr>
            <a:xfrm>
              <a:off x="671155" y="2001659"/>
              <a:ext cx="1065012" cy="172105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5" idx="0"/>
            </p:cNvCxnSpPr>
            <p:nvPr/>
          </p:nvCxnSpPr>
          <p:spPr>
            <a:xfrm flipV="1">
              <a:off x="1518612" y="4880557"/>
              <a:ext cx="217555" cy="24269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9"/>
            <p:cNvCxnSpPr/>
            <p:nvPr/>
          </p:nvCxnSpPr>
          <p:spPr>
            <a:xfrm>
              <a:off x="5872669" y="4304063"/>
              <a:ext cx="314606" cy="20984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263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21</a:t>
            </a:fld>
            <a:endParaRPr lang="en-US"/>
          </a:p>
        </p:txBody>
      </p:sp>
      <p:sp>
        <p:nvSpPr>
          <p:cNvPr id="10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  <p:pic>
        <p:nvPicPr>
          <p:cNvPr id="7" name="Picture 3" descr="figura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73" y="1866193"/>
            <a:ext cx="7055067" cy="4001126"/>
          </a:xfrm>
          <a:prstGeom prst="rect">
            <a:avLst/>
          </a:prstGeom>
        </p:spPr>
      </p:pic>
      <p:sp>
        <p:nvSpPr>
          <p:cNvPr id="8" name="TextBox 19"/>
          <p:cNvSpPr txBox="1"/>
          <p:nvPr/>
        </p:nvSpPr>
        <p:spPr>
          <a:xfrm>
            <a:off x="5891519" y="3353445"/>
            <a:ext cx="1984442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/>
              <a:t>Ferramenta</a:t>
            </a:r>
            <a:r>
              <a:rPr lang="en-US" sz="1600" b="1" dirty="0" smtClean="0"/>
              <a:t> de </a:t>
            </a:r>
            <a:r>
              <a:rPr lang="en-US" sz="1600" b="1" dirty="0" err="1" smtClean="0"/>
              <a:t>comentários</a:t>
            </a:r>
            <a:endParaRPr lang="en-US" sz="1600" dirty="0"/>
          </a:p>
        </p:txBody>
      </p:sp>
      <p:cxnSp>
        <p:nvCxnSpPr>
          <p:cNvPr id="9" name="Straight Arrow Connector 20"/>
          <p:cNvCxnSpPr>
            <a:stCxn id="16" idx="0"/>
          </p:cNvCxnSpPr>
          <p:nvPr/>
        </p:nvCxnSpPr>
        <p:spPr>
          <a:xfrm flipH="1" flipV="1">
            <a:off x="4675793" y="2434185"/>
            <a:ext cx="2207949" cy="9192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22"/>
          <p:cNvSpPr txBox="1"/>
          <p:nvPr/>
        </p:nvSpPr>
        <p:spPr>
          <a:xfrm>
            <a:off x="3939830" y="3788018"/>
            <a:ext cx="1736891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/>
              <a:t>Ferramenta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para</a:t>
            </a:r>
            <a:r>
              <a:rPr lang="en-US" sz="1600" b="1" dirty="0" smtClean="0"/>
              <a:t> mover</a:t>
            </a:r>
            <a:endParaRPr lang="en-US" sz="1600" dirty="0"/>
          </a:p>
        </p:txBody>
      </p:sp>
      <p:cxnSp>
        <p:nvCxnSpPr>
          <p:cNvPr id="14" name="Straight Arrow Connector 24"/>
          <p:cNvCxnSpPr/>
          <p:nvPr/>
        </p:nvCxnSpPr>
        <p:spPr>
          <a:xfrm flipH="1" flipV="1">
            <a:off x="4298922" y="2516036"/>
            <a:ext cx="622008" cy="12719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27"/>
          <p:cNvSpPr txBox="1"/>
          <p:nvPr/>
        </p:nvSpPr>
        <p:spPr>
          <a:xfrm>
            <a:off x="2109176" y="3981498"/>
            <a:ext cx="1736891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/>
              <a:t>Ferramenta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Ponteiro</a:t>
            </a:r>
            <a:endParaRPr lang="en-US" sz="1600" dirty="0"/>
          </a:p>
        </p:txBody>
      </p:sp>
      <p:cxnSp>
        <p:nvCxnSpPr>
          <p:cNvPr id="16" name="Straight Arrow Connector 28"/>
          <p:cNvCxnSpPr/>
          <p:nvPr/>
        </p:nvCxnSpPr>
        <p:spPr>
          <a:xfrm flipV="1">
            <a:off x="2540907" y="2516036"/>
            <a:ext cx="1431896" cy="14504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5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22</a:t>
            </a:fld>
            <a:endParaRPr lang="en-US"/>
          </a:p>
        </p:txBody>
      </p:sp>
      <p:sp>
        <p:nvSpPr>
          <p:cNvPr id="10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  <p:pic>
        <p:nvPicPr>
          <p:cNvPr id="7" name="Picture 1" descr="figura 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1" y="1420858"/>
            <a:ext cx="674692" cy="4567145"/>
          </a:xfrm>
          <a:prstGeom prst="rect">
            <a:avLst/>
          </a:prstGeom>
        </p:spPr>
      </p:pic>
      <p:pic>
        <p:nvPicPr>
          <p:cNvPr id="8" name="Picture 2" descr="figura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33" y="4196913"/>
            <a:ext cx="1147794" cy="924276"/>
          </a:xfrm>
          <a:prstGeom prst="rect">
            <a:avLst/>
          </a:prstGeom>
        </p:spPr>
      </p:pic>
      <p:pic>
        <p:nvPicPr>
          <p:cNvPr id="9" name="Picture 11" descr="figura 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17" y="5474367"/>
            <a:ext cx="4225734" cy="873085"/>
          </a:xfrm>
          <a:prstGeom prst="rect">
            <a:avLst/>
          </a:prstGeom>
        </p:spPr>
      </p:pic>
      <p:pic>
        <p:nvPicPr>
          <p:cNvPr id="13" name="Picture 12" descr="figura 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32" y="2894565"/>
            <a:ext cx="1147794" cy="990655"/>
          </a:xfrm>
          <a:prstGeom prst="rect">
            <a:avLst/>
          </a:prstGeom>
        </p:spPr>
      </p:pic>
      <p:pic>
        <p:nvPicPr>
          <p:cNvPr id="14" name="Picture 5" descr="Screen shot 2015-02-20 at 4.55.57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69" y="2355921"/>
            <a:ext cx="715643" cy="725059"/>
          </a:xfrm>
          <a:prstGeom prst="rect">
            <a:avLst/>
          </a:prstGeom>
        </p:spPr>
      </p:pic>
      <p:cxnSp>
        <p:nvCxnSpPr>
          <p:cNvPr id="15" name="Straight Arrow Connector 7"/>
          <p:cNvCxnSpPr/>
          <p:nvPr/>
        </p:nvCxnSpPr>
        <p:spPr>
          <a:xfrm>
            <a:off x="5386512" y="2894565"/>
            <a:ext cx="1082461" cy="3615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6"/>
          <p:cNvSpPr txBox="1"/>
          <p:nvPr/>
        </p:nvSpPr>
        <p:spPr>
          <a:xfrm>
            <a:off x="1657645" y="1266470"/>
            <a:ext cx="245092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400" dirty="0" err="1" smtClean="0"/>
              <a:t>Clicar</a:t>
            </a:r>
            <a:r>
              <a:rPr lang="en-US" sz="1400" dirty="0" smtClean="0"/>
              <a:t> e </a:t>
            </a:r>
            <a:r>
              <a:rPr lang="en-US" sz="1400" dirty="0" err="1" smtClean="0"/>
              <a:t>manter</a:t>
            </a:r>
            <a:r>
              <a:rPr lang="en-US" sz="1400" dirty="0" smtClean="0"/>
              <a:t> o </a:t>
            </a:r>
            <a:r>
              <a:rPr lang="en-US" sz="1400" dirty="0" err="1" smtClean="0"/>
              <a:t>botão</a:t>
            </a:r>
            <a:r>
              <a:rPr lang="en-US" sz="1400" dirty="0" smtClean="0"/>
              <a:t> </a:t>
            </a:r>
            <a:r>
              <a:rPr lang="en-US" sz="1400" dirty="0" err="1" smtClean="0"/>
              <a:t>premido</a:t>
            </a:r>
            <a:r>
              <a:rPr lang="en-US" sz="1400" dirty="0" smtClean="0"/>
              <a:t> </a:t>
            </a:r>
            <a:r>
              <a:rPr lang="en-US" sz="1400" dirty="0" err="1" smtClean="0"/>
              <a:t>para</a:t>
            </a:r>
            <a:r>
              <a:rPr lang="en-US" sz="1400" dirty="0" smtClean="0"/>
              <a:t> </a:t>
            </a:r>
            <a:r>
              <a:rPr lang="en-US" sz="1400" dirty="0" err="1" smtClean="0"/>
              <a:t>arrastar</a:t>
            </a:r>
            <a:r>
              <a:rPr lang="en-US" sz="1400" dirty="0" smtClean="0"/>
              <a:t> o </a:t>
            </a:r>
            <a:r>
              <a:rPr lang="en-US" sz="1400" dirty="0" err="1" smtClean="0"/>
              <a:t>bloco</a:t>
            </a:r>
            <a:endParaRPr lang="en-US" sz="1400" dirty="0"/>
          </a:p>
        </p:txBody>
      </p:sp>
      <p:cxnSp>
        <p:nvCxnSpPr>
          <p:cNvPr id="17" name="Straight Arrow Connector 17"/>
          <p:cNvCxnSpPr/>
          <p:nvPr/>
        </p:nvCxnSpPr>
        <p:spPr>
          <a:xfrm flipH="1">
            <a:off x="782739" y="1545862"/>
            <a:ext cx="1037039" cy="1839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21"/>
          <p:cNvSpPr txBox="1"/>
          <p:nvPr/>
        </p:nvSpPr>
        <p:spPr>
          <a:xfrm>
            <a:off x="2219946" y="2155901"/>
            <a:ext cx="245092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2"/>
            </a:pPr>
            <a:r>
              <a:rPr lang="en-US" sz="1400" dirty="0" err="1" smtClean="0"/>
              <a:t>Arrastar</a:t>
            </a:r>
            <a:r>
              <a:rPr lang="en-US" sz="1400" dirty="0" smtClean="0"/>
              <a:t> o </a:t>
            </a:r>
            <a:r>
              <a:rPr lang="en-US" sz="1400" dirty="0" err="1" smtClean="0"/>
              <a:t>bloco</a:t>
            </a:r>
            <a:r>
              <a:rPr lang="en-US" sz="1400" dirty="0" smtClean="0"/>
              <a:t> </a:t>
            </a:r>
            <a:r>
              <a:rPr lang="en-US" sz="1400" dirty="0" err="1" smtClean="0"/>
              <a:t>para</a:t>
            </a:r>
            <a:r>
              <a:rPr lang="en-US" sz="1400" dirty="0" smtClean="0"/>
              <a:t> o </a:t>
            </a:r>
            <a:r>
              <a:rPr lang="en-US" sz="1400" dirty="0" err="1" smtClean="0"/>
              <a:t>colocar</a:t>
            </a:r>
            <a:r>
              <a:rPr lang="en-US" sz="1400" dirty="0" smtClean="0"/>
              <a:t> </a:t>
            </a:r>
            <a:r>
              <a:rPr lang="en-US" sz="1400" dirty="0" err="1" smtClean="0"/>
              <a:t>na</a:t>
            </a:r>
            <a:r>
              <a:rPr lang="en-US" sz="1400" dirty="0" smtClean="0"/>
              <a:t> </a:t>
            </a:r>
            <a:r>
              <a:rPr lang="en-US" sz="1400" dirty="0" err="1" smtClean="0"/>
              <a:t>pista</a:t>
            </a:r>
            <a:r>
              <a:rPr lang="en-US" sz="1400" dirty="0" smtClean="0"/>
              <a:t> de </a:t>
            </a:r>
            <a:r>
              <a:rPr lang="en-US" sz="1400" dirty="0" err="1" smtClean="0"/>
              <a:t>sequência</a:t>
            </a:r>
            <a:endParaRPr lang="en-US" sz="1400" dirty="0"/>
          </a:p>
        </p:txBody>
      </p:sp>
      <p:sp>
        <p:nvSpPr>
          <p:cNvPr id="19" name="TextBox 23"/>
          <p:cNvSpPr txBox="1"/>
          <p:nvPr/>
        </p:nvSpPr>
        <p:spPr>
          <a:xfrm>
            <a:off x="2134394" y="3369008"/>
            <a:ext cx="2450923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3"/>
            </a:pPr>
            <a:r>
              <a:rPr lang="en-US" sz="1400" dirty="0" err="1" smtClean="0"/>
              <a:t>Quando</a:t>
            </a:r>
            <a:r>
              <a:rPr lang="en-US" sz="1400" dirty="0" smtClean="0"/>
              <a:t> </a:t>
            </a:r>
            <a:r>
              <a:rPr lang="en-US" sz="1400" dirty="0" err="1" smtClean="0"/>
              <a:t>aparecer</a:t>
            </a:r>
            <a:r>
              <a:rPr lang="en-US" sz="1400" dirty="0" smtClean="0"/>
              <a:t> a </a:t>
            </a:r>
            <a:r>
              <a:rPr lang="en-US" sz="1400" dirty="0" err="1" smtClean="0"/>
              <a:t>barra</a:t>
            </a:r>
            <a:r>
              <a:rPr lang="en-US" sz="1400" dirty="0" smtClean="0"/>
              <a:t> </a:t>
            </a:r>
            <a:r>
              <a:rPr lang="en-US" sz="1400" dirty="0" err="1" smtClean="0"/>
              <a:t>branca</a:t>
            </a:r>
            <a:r>
              <a:rPr lang="en-US" sz="1400" dirty="0" smtClean="0"/>
              <a:t>, </a:t>
            </a:r>
            <a:r>
              <a:rPr lang="en-US" sz="1400" dirty="0" err="1" smtClean="0"/>
              <a:t>libertar</a:t>
            </a:r>
            <a:r>
              <a:rPr lang="en-US" sz="1400" dirty="0" smtClean="0"/>
              <a:t> o </a:t>
            </a:r>
            <a:r>
              <a:rPr lang="en-US" sz="1400" dirty="0" err="1" smtClean="0"/>
              <a:t>rato</a:t>
            </a:r>
            <a:r>
              <a:rPr lang="en-US" sz="1400" dirty="0"/>
              <a:t> </a:t>
            </a:r>
            <a:r>
              <a:rPr lang="en-US" sz="1400" dirty="0" smtClean="0"/>
              <a:t>(</a:t>
            </a:r>
            <a:r>
              <a:rPr lang="en-US" sz="1400" dirty="0" err="1" smtClean="0"/>
              <a:t>este</a:t>
            </a:r>
            <a:r>
              <a:rPr lang="en-US" sz="1400" dirty="0" smtClean="0"/>
              <a:t> </a:t>
            </a:r>
            <a:r>
              <a:rPr lang="en-US" sz="1400" dirty="0" err="1" smtClean="0"/>
              <a:t>é</a:t>
            </a:r>
            <a:r>
              <a:rPr lang="en-US" sz="1400" dirty="0" smtClean="0"/>
              <a:t> o </a:t>
            </a:r>
            <a:r>
              <a:rPr lang="en-US" sz="1400" dirty="0" err="1" smtClean="0"/>
              <a:t>sítio</a:t>
            </a:r>
            <a:r>
              <a:rPr lang="en-US" sz="1400" dirty="0" smtClean="0"/>
              <a:t> </a:t>
            </a:r>
            <a:r>
              <a:rPr lang="en-US" sz="1400" dirty="0" err="1" smtClean="0"/>
              <a:t>para</a:t>
            </a:r>
            <a:r>
              <a:rPr lang="en-US" sz="1400" dirty="0" smtClean="0"/>
              <a:t> </a:t>
            </a:r>
            <a:r>
              <a:rPr lang="en-US" sz="1400" dirty="0" err="1" smtClean="0"/>
              <a:t>colocar</a:t>
            </a:r>
            <a:r>
              <a:rPr lang="en-US" sz="1400" dirty="0" smtClean="0"/>
              <a:t> o </a:t>
            </a:r>
            <a:r>
              <a:rPr lang="en-US" sz="1400" dirty="0" err="1" smtClean="0"/>
              <a:t>bloco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cxnSp>
        <p:nvCxnSpPr>
          <p:cNvPr id="20" name="Straight Arrow Connector 25"/>
          <p:cNvCxnSpPr/>
          <p:nvPr/>
        </p:nvCxnSpPr>
        <p:spPr>
          <a:xfrm>
            <a:off x="4366801" y="3791850"/>
            <a:ext cx="1875991" cy="7340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6"/>
          <p:cNvSpPr txBox="1"/>
          <p:nvPr/>
        </p:nvSpPr>
        <p:spPr>
          <a:xfrm>
            <a:off x="1477887" y="4876129"/>
            <a:ext cx="245092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4"/>
            </a:pPr>
            <a:r>
              <a:rPr lang="en-US" sz="1400" dirty="0" err="1" smtClean="0"/>
              <a:t>Actualizar</a:t>
            </a:r>
            <a:r>
              <a:rPr lang="en-US" sz="1400" dirty="0" smtClean="0"/>
              <a:t> as </a:t>
            </a:r>
            <a:r>
              <a:rPr lang="en-US" sz="1400" dirty="0" err="1" smtClean="0"/>
              <a:t>opções</a:t>
            </a:r>
            <a:r>
              <a:rPr lang="en-US" sz="1400" dirty="0" smtClean="0"/>
              <a:t> do </a:t>
            </a:r>
            <a:r>
              <a:rPr lang="en-US" sz="1400" dirty="0" err="1" smtClean="0"/>
              <a:t>blloco</a:t>
            </a:r>
            <a:r>
              <a:rPr lang="en-US" sz="1400" dirty="0" smtClean="0"/>
              <a:t> </a:t>
            </a:r>
            <a:r>
              <a:rPr lang="en-US" sz="1400" dirty="0" err="1" smtClean="0"/>
              <a:t>seleccionado</a:t>
            </a:r>
            <a:r>
              <a:rPr lang="en-US" sz="1400" dirty="0" smtClean="0"/>
              <a:t> no </a:t>
            </a:r>
            <a:r>
              <a:rPr lang="en-US" sz="1400" dirty="0" err="1" smtClean="0"/>
              <a:t>paínel</a:t>
            </a:r>
            <a:r>
              <a:rPr lang="en-US" sz="1400" dirty="0" smtClean="0"/>
              <a:t> de </a:t>
            </a:r>
            <a:r>
              <a:rPr lang="en-US" sz="1400" dirty="0" err="1" smtClean="0"/>
              <a:t>controlo</a:t>
            </a:r>
            <a:endParaRPr lang="en-US" sz="1400" dirty="0"/>
          </a:p>
        </p:txBody>
      </p:sp>
      <p:cxnSp>
        <p:nvCxnSpPr>
          <p:cNvPr id="22" name="Straight Arrow Connector 29"/>
          <p:cNvCxnSpPr/>
          <p:nvPr/>
        </p:nvCxnSpPr>
        <p:spPr>
          <a:xfrm>
            <a:off x="3242288" y="5427518"/>
            <a:ext cx="1343029" cy="5954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8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23</a:t>
            </a:fld>
            <a:endParaRPr lang="en-US"/>
          </a:p>
        </p:txBody>
      </p:sp>
      <p:sp>
        <p:nvSpPr>
          <p:cNvPr id="10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  <p:pic>
        <p:nvPicPr>
          <p:cNvPr id="7" name="Picture 23" descr="figura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44" y="1501456"/>
            <a:ext cx="6468723" cy="4652834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3571985" y="2174121"/>
            <a:ext cx="3177980" cy="31085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400" dirty="0" err="1" smtClean="0"/>
              <a:t>Clicar</a:t>
            </a:r>
            <a:r>
              <a:rPr lang="en-US" sz="1400" dirty="0" smtClean="0"/>
              <a:t> no icon “novo </a:t>
            </a:r>
            <a:r>
              <a:rPr lang="en-US" sz="1400" dirty="0" err="1" smtClean="0"/>
              <a:t>programa</a:t>
            </a:r>
            <a:r>
              <a:rPr lang="en-US" sz="1400" dirty="0" smtClean="0"/>
              <a:t>”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err="1" smtClean="0"/>
              <a:t>Arrastar</a:t>
            </a:r>
            <a:r>
              <a:rPr lang="en-US" sz="1400" dirty="0" smtClean="0"/>
              <a:t> e </a:t>
            </a:r>
            <a:r>
              <a:rPr lang="en-US" sz="1400" dirty="0" err="1" smtClean="0"/>
              <a:t>largar</a:t>
            </a:r>
            <a:r>
              <a:rPr lang="en-US" sz="1400" dirty="0" smtClean="0"/>
              <a:t> o </a:t>
            </a:r>
            <a:r>
              <a:rPr lang="en-US" sz="1400" dirty="0" err="1" smtClean="0"/>
              <a:t>bloco</a:t>
            </a:r>
            <a:r>
              <a:rPr lang="en-US" sz="1400" dirty="0" smtClean="0"/>
              <a:t> de </a:t>
            </a:r>
            <a:r>
              <a:rPr lang="en-US" sz="1400" dirty="0" err="1" smtClean="0"/>
              <a:t>movimento</a:t>
            </a:r>
            <a:r>
              <a:rPr lang="en-US" sz="1400" dirty="0" smtClean="0"/>
              <a:t> </a:t>
            </a:r>
            <a:r>
              <a:rPr lang="en-US" sz="1400" dirty="0" err="1" smtClean="0"/>
              <a:t>na</a:t>
            </a:r>
            <a:r>
              <a:rPr lang="en-US" sz="1400" dirty="0" smtClean="0"/>
              <a:t> </a:t>
            </a:r>
            <a:r>
              <a:rPr lang="en-US" sz="1400" dirty="0" err="1" smtClean="0"/>
              <a:t>pista</a:t>
            </a:r>
            <a:r>
              <a:rPr lang="en-US" sz="1400" dirty="0" smtClean="0"/>
              <a:t> de </a:t>
            </a:r>
            <a:r>
              <a:rPr lang="en-US" sz="1400" dirty="0" err="1" smtClean="0"/>
              <a:t>sequência</a:t>
            </a:r>
            <a:endParaRPr lang="en-US" sz="1400" dirty="0" smtClean="0"/>
          </a:p>
          <a:p>
            <a:pPr marL="228600" indent="-228600">
              <a:buFont typeface="+mj-lt"/>
              <a:buAutoNum type="arabicPeriod"/>
            </a:pPr>
            <a:r>
              <a:rPr lang="en-US" sz="1400" dirty="0" err="1" smtClean="0"/>
              <a:t>Introduzir</a:t>
            </a:r>
            <a:r>
              <a:rPr lang="en-US" sz="1400" dirty="0" smtClean="0"/>
              <a:t> </a:t>
            </a:r>
            <a:r>
              <a:rPr lang="en-US" sz="1400" dirty="0" err="1" smtClean="0"/>
              <a:t>opções</a:t>
            </a:r>
            <a:r>
              <a:rPr lang="en-US" sz="1400" dirty="0" smtClean="0"/>
              <a:t> do </a:t>
            </a:r>
            <a:r>
              <a:rPr lang="en-US" sz="1400" dirty="0" err="1" smtClean="0"/>
              <a:t>bloco</a:t>
            </a:r>
            <a:r>
              <a:rPr lang="en-US" sz="1400" dirty="0" smtClean="0"/>
              <a:t> de </a:t>
            </a:r>
            <a:r>
              <a:rPr lang="en-US" sz="1400" dirty="0" err="1" smtClean="0"/>
              <a:t>movimento</a:t>
            </a:r>
            <a:endParaRPr lang="en-US" sz="1400" dirty="0" smtClean="0"/>
          </a:p>
          <a:p>
            <a:pPr marL="228600" indent="-228600">
              <a:buFont typeface="+mj-lt"/>
              <a:buAutoNum type="arabicPeriod"/>
            </a:pPr>
            <a:r>
              <a:rPr lang="en-US" sz="1400" dirty="0" err="1" smtClean="0"/>
              <a:t>Clicar</a:t>
            </a:r>
            <a:r>
              <a:rPr lang="en-US" sz="1400" dirty="0" smtClean="0"/>
              <a:t> no </a:t>
            </a:r>
            <a:r>
              <a:rPr lang="en-US" sz="1400" dirty="0" err="1" smtClean="0"/>
              <a:t>botão</a:t>
            </a:r>
            <a:r>
              <a:rPr lang="en-US" sz="1400" dirty="0" smtClean="0"/>
              <a:t> download e </a:t>
            </a:r>
            <a:r>
              <a:rPr lang="en-US" sz="1400" dirty="0" err="1" smtClean="0"/>
              <a:t>esperar</a:t>
            </a:r>
            <a:r>
              <a:rPr lang="en-US" sz="1400" dirty="0" smtClean="0"/>
              <a:t> </a:t>
            </a:r>
            <a:r>
              <a:rPr lang="en-US" sz="1400" dirty="0" err="1" smtClean="0"/>
              <a:t>pelo</a:t>
            </a:r>
            <a:r>
              <a:rPr lang="en-US" sz="1400" dirty="0" smtClean="0"/>
              <a:t> </a:t>
            </a:r>
            <a:r>
              <a:rPr lang="en-US" sz="1400" dirty="0" err="1" smtClean="0"/>
              <a:t>bip</a:t>
            </a:r>
            <a:endParaRPr lang="en-US" sz="1400" dirty="0" smtClean="0"/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/>
              <a:t>No NXT </a:t>
            </a:r>
            <a:r>
              <a:rPr lang="en-US" sz="1400" dirty="0" err="1" smtClean="0"/>
              <a:t>carregar</a:t>
            </a:r>
            <a:r>
              <a:rPr lang="en-US" sz="1400" dirty="0" smtClean="0"/>
              <a:t> no </a:t>
            </a:r>
            <a:r>
              <a:rPr lang="en-US" sz="1400" dirty="0" err="1" smtClean="0"/>
              <a:t>botão</a:t>
            </a:r>
            <a:r>
              <a:rPr lang="en-US" sz="1400" dirty="0" smtClean="0"/>
              <a:t> </a:t>
            </a:r>
            <a:r>
              <a:rPr lang="en-US" sz="1400" dirty="0" err="1" smtClean="0"/>
              <a:t>laranja</a:t>
            </a:r>
            <a:endParaRPr lang="en-US" sz="1400" dirty="0" smtClean="0"/>
          </a:p>
          <a:p>
            <a:pPr marL="685800" lvl="1" indent="-228600">
              <a:buFont typeface="Arial"/>
              <a:buChar char="•"/>
            </a:pPr>
            <a:r>
              <a:rPr lang="en-US" sz="1400" dirty="0" smtClean="0"/>
              <a:t>My files</a:t>
            </a:r>
          </a:p>
          <a:p>
            <a:pPr marL="685800" lvl="1" indent="-228600">
              <a:buFont typeface="Arial"/>
              <a:buChar char="•"/>
            </a:pPr>
            <a:r>
              <a:rPr lang="en-US" sz="1400" dirty="0" smtClean="0"/>
              <a:t>Software files</a:t>
            </a:r>
          </a:p>
          <a:p>
            <a:pPr marL="685800" lvl="1" indent="-228600">
              <a:buFont typeface="Arial"/>
              <a:buChar char="•"/>
            </a:pPr>
            <a:r>
              <a:rPr lang="en-US" sz="1400" dirty="0" smtClean="0"/>
              <a:t>Untitled-1</a:t>
            </a:r>
          </a:p>
          <a:p>
            <a:pPr marL="685800" lvl="1" indent="-228600">
              <a:buFont typeface="Arial"/>
              <a:buChar char="•"/>
            </a:pPr>
            <a:r>
              <a:rPr lang="en-US" sz="1400" dirty="0" err="1" smtClean="0"/>
              <a:t>Pressionar</a:t>
            </a:r>
            <a:r>
              <a:rPr lang="en-US" sz="1400" dirty="0" smtClean="0"/>
              <a:t> o </a:t>
            </a:r>
            <a:r>
              <a:rPr lang="en-US" sz="1400" dirty="0" err="1" smtClean="0"/>
              <a:t>botão</a:t>
            </a:r>
            <a:r>
              <a:rPr lang="en-US" sz="1400" dirty="0" smtClean="0"/>
              <a:t> </a:t>
            </a:r>
            <a:r>
              <a:rPr lang="en-US" sz="1400" dirty="0" err="1" smtClean="0"/>
              <a:t>laranja</a:t>
            </a:r>
            <a:r>
              <a:rPr lang="en-US" sz="1400" dirty="0" smtClean="0"/>
              <a:t> 2 </a:t>
            </a:r>
            <a:r>
              <a:rPr lang="en-US" sz="1400" dirty="0" err="1" smtClean="0"/>
              <a:t>vezes</a:t>
            </a:r>
            <a:r>
              <a:rPr lang="en-US" sz="1400" dirty="0" smtClean="0"/>
              <a:t> </a:t>
            </a:r>
            <a:r>
              <a:rPr lang="en-US" sz="1400" dirty="0" err="1" smtClean="0"/>
              <a:t>para</a:t>
            </a:r>
            <a:r>
              <a:rPr lang="en-US" sz="1400" dirty="0" smtClean="0"/>
              <a:t> </a:t>
            </a:r>
            <a:r>
              <a:rPr lang="en-US" sz="1400" dirty="0" err="1" smtClean="0"/>
              <a:t>executar</a:t>
            </a:r>
            <a:r>
              <a:rPr lang="en-US" sz="1400" dirty="0" smtClean="0"/>
              <a:t> o </a:t>
            </a:r>
            <a:r>
              <a:rPr lang="en-US" sz="1400" dirty="0" err="1" smtClean="0"/>
              <a:t>programa</a:t>
            </a:r>
            <a:endParaRPr lang="en-US" sz="1400" dirty="0"/>
          </a:p>
        </p:txBody>
      </p:sp>
      <p:cxnSp>
        <p:nvCxnSpPr>
          <p:cNvPr id="9" name="Straight Arrow Connector 6"/>
          <p:cNvCxnSpPr/>
          <p:nvPr/>
        </p:nvCxnSpPr>
        <p:spPr>
          <a:xfrm flipH="1" flipV="1">
            <a:off x="1618938" y="2174121"/>
            <a:ext cx="1953047" cy="119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2"/>
          <p:cNvCxnSpPr/>
          <p:nvPr/>
        </p:nvCxnSpPr>
        <p:spPr>
          <a:xfrm flipH="1">
            <a:off x="1618939" y="2488367"/>
            <a:ext cx="1938055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1"/>
          <p:cNvCxnSpPr/>
          <p:nvPr/>
        </p:nvCxnSpPr>
        <p:spPr>
          <a:xfrm flipH="1">
            <a:off x="2863121" y="2776681"/>
            <a:ext cx="693874" cy="1931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1"/>
          <p:cNvCxnSpPr/>
          <p:nvPr/>
        </p:nvCxnSpPr>
        <p:spPr>
          <a:xfrm flipH="1">
            <a:off x="3270526" y="3094746"/>
            <a:ext cx="286468" cy="18061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24</a:t>
            </a:fld>
            <a:endParaRPr lang="en-US"/>
          </a:p>
        </p:txBody>
      </p:sp>
      <p:sp>
        <p:nvSpPr>
          <p:cNvPr id="10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43284" y="1449340"/>
            <a:ext cx="7655237" cy="868363"/>
          </a:xfrm>
        </p:spPr>
        <p:txBody>
          <a:bodyPr/>
          <a:lstStyle/>
          <a:p>
            <a:r>
              <a:rPr lang="en-US" dirty="0" err="1" smtClean="0"/>
              <a:t>Ciclos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6006" y="3581401"/>
            <a:ext cx="3861840" cy="2046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aixaDeTexto 8"/>
          <p:cNvSpPr txBox="1"/>
          <p:nvPr/>
        </p:nvSpPr>
        <p:spPr>
          <a:xfrm>
            <a:off x="5767309" y="2873514"/>
            <a:ext cx="1571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 smtClean="0"/>
              <a:t>Bloco</a:t>
            </a:r>
            <a:endParaRPr lang="pt-PT" sz="4000" dirty="0"/>
          </a:p>
        </p:txBody>
      </p:sp>
      <p:pic>
        <p:nvPicPr>
          <p:cNvPr id="13" name="Imagem 12" descr="Acerca-de-los-ciclo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84" y="2603448"/>
            <a:ext cx="3024266" cy="302426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7455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25</a:t>
            </a:fld>
            <a:endParaRPr lang="en-US"/>
          </a:p>
        </p:txBody>
      </p:sp>
      <p:sp>
        <p:nvSpPr>
          <p:cNvPr id="10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43284" y="1449340"/>
            <a:ext cx="7655237" cy="868363"/>
          </a:xfrm>
        </p:spPr>
        <p:txBody>
          <a:bodyPr/>
          <a:lstStyle/>
          <a:p>
            <a:r>
              <a:rPr lang="en-US" dirty="0" err="1" smtClean="0"/>
              <a:t>Condições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0464" y="3440996"/>
            <a:ext cx="3108057" cy="235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aixaDeTexto 8"/>
          <p:cNvSpPr txBox="1"/>
          <p:nvPr/>
        </p:nvSpPr>
        <p:spPr>
          <a:xfrm>
            <a:off x="6199682" y="2592630"/>
            <a:ext cx="1571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 smtClean="0"/>
              <a:t>Bloco</a:t>
            </a:r>
            <a:endParaRPr lang="pt-PT" sz="4000" dirty="0"/>
          </a:p>
        </p:txBody>
      </p:sp>
      <p:pic>
        <p:nvPicPr>
          <p:cNvPr id="13" name="Imagem 12" descr="fsf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037" y="2592630"/>
            <a:ext cx="2818150" cy="320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2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195294"/>
            <a:ext cx="9144000" cy="5677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5846887"/>
            <a:ext cx="9144000" cy="5677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3" r="15478"/>
          <a:stretch/>
        </p:blipFill>
        <p:spPr>
          <a:xfrm>
            <a:off x="-52252" y="0"/>
            <a:ext cx="9196252" cy="6858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-52252" y="5080000"/>
            <a:ext cx="9196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5400" dirty="0" smtClean="0">
                <a:solidFill>
                  <a:schemeClr val="bg1"/>
                </a:solidFill>
              </a:rPr>
              <a:t>Desafio</a:t>
            </a:r>
          </a:p>
        </p:txBody>
      </p:sp>
    </p:spTree>
    <p:extLst>
      <p:ext uri="{BB962C8B-B14F-4D97-AF65-F5344CB8AC3E}">
        <p14:creationId xmlns:p14="http://schemas.microsoft.com/office/powerpoint/2010/main" val="126088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um robot?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743285" y="2440611"/>
            <a:ext cx="5505116" cy="3685552"/>
          </a:xfrm>
        </p:spPr>
        <p:txBody>
          <a:bodyPr/>
          <a:lstStyle/>
          <a:p>
            <a:r>
              <a:rPr lang="pt-PT" dirty="0" smtClean="0"/>
              <a:t>É uma máquina elétrica programável, multifunções e autónoma.</a:t>
            </a:r>
          </a:p>
          <a:p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3</a:t>
            </a:fld>
            <a:endParaRPr lang="en-US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849" y="2317703"/>
            <a:ext cx="2681474" cy="3571520"/>
          </a:xfrm>
          <a:prstGeom prst="rect">
            <a:avLst/>
          </a:prstGeom>
        </p:spPr>
      </p:pic>
      <p:sp>
        <p:nvSpPr>
          <p:cNvPr id="12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6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Leis da R</a:t>
            </a:r>
            <a:r>
              <a:rPr lang="pt-PT" dirty="0" err="1" smtClean="0"/>
              <a:t>óbotica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dirty="0"/>
              <a:t>Um </a:t>
            </a:r>
            <a:r>
              <a:rPr lang="pt-PT" dirty="0" smtClean="0"/>
              <a:t>robot </a:t>
            </a:r>
            <a:r>
              <a:rPr lang="pt-PT" dirty="0"/>
              <a:t>não pode fazer mal a um ser humano e nem, por omissão, permitir que algum mal lhe aconteça.</a:t>
            </a:r>
          </a:p>
          <a:p>
            <a:r>
              <a:rPr lang="pt-PT" dirty="0"/>
              <a:t>Um </a:t>
            </a:r>
            <a:r>
              <a:rPr lang="pt-PT" dirty="0" smtClean="0"/>
              <a:t>robot </a:t>
            </a:r>
            <a:r>
              <a:rPr lang="pt-PT" dirty="0"/>
              <a:t>deve obedecer às ordens dos seres humanos, exceto quando estas contrariarem a Primeira lei.</a:t>
            </a:r>
          </a:p>
          <a:p>
            <a:r>
              <a:rPr lang="pt-PT" dirty="0"/>
              <a:t>Um </a:t>
            </a:r>
            <a:r>
              <a:rPr lang="pt-PT" dirty="0" smtClean="0"/>
              <a:t>robot </a:t>
            </a:r>
            <a:r>
              <a:rPr lang="pt-PT" dirty="0"/>
              <a:t>deve proteger a sua integridade física, desde que</a:t>
            </a:r>
            <a:r>
              <a:rPr lang="pt-PT" dirty="0" smtClean="0"/>
              <a:t>, não </a:t>
            </a:r>
            <a:r>
              <a:rPr lang="pt-PT" dirty="0"/>
              <a:t>contrarie a Primeira e a Segunda leis.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4</a:t>
            </a:fld>
            <a:endParaRPr lang="en-US"/>
          </a:p>
        </p:txBody>
      </p:sp>
      <p:sp>
        <p:nvSpPr>
          <p:cNvPr id="12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2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de robots?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sz="2400" dirty="0" smtClean="0"/>
              <a:t>Para ajudar os humanos.</a:t>
            </a:r>
          </a:p>
          <a:p>
            <a:r>
              <a:rPr lang="pt-PT" sz="2400" dirty="0" smtClean="0"/>
              <a:t>Para fazer trabalhos que os humanos não querem/podem fazer.</a:t>
            </a:r>
          </a:p>
          <a:p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97" y="4039836"/>
            <a:ext cx="4239524" cy="2068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0683" t="9235" r="26441" b="6106"/>
          <a:stretch/>
        </p:blipFill>
        <p:spPr>
          <a:xfrm>
            <a:off x="730068" y="3855234"/>
            <a:ext cx="3159695" cy="2393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0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de robots?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Para </a:t>
            </a:r>
            <a:r>
              <a:rPr lang="en-US" sz="2400" dirty="0" err="1"/>
              <a:t>lazer</a:t>
            </a:r>
            <a:r>
              <a:rPr lang="en-US" sz="2400" dirty="0"/>
              <a:t>.</a:t>
            </a:r>
          </a:p>
          <a:p>
            <a:r>
              <a:rPr lang="en-US" sz="2400" dirty="0"/>
              <a:t>Etc.</a:t>
            </a:r>
          </a:p>
          <a:p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818" y="3873931"/>
            <a:ext cx="4199664" cy="2099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3218" t="14711" r="44793" b="17998"/>
          <a:stretch/>
        </p:blipFill>
        <p:spPr>
          <a:xfrm>
            <a:off x="511018" y="3803017"/>
            <a:ext cx="3337202" cy="2170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5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primeiro</a:t>
            </a:r>
            <a:r>
              <a:rPr lang="en-US" dirty="0"/>
              <a:t> robot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Chamava</a:t>
            </a:r>
            <a:r>
              <a:rPr lang="en-US" sz="2800" dirty="0"/>
              <a:t>-se ‘</a:t>
            </a:r>
            <a:r>
              <a:rPr lang="en-US" sz="2800" dirty="0" err="1"/>
              <a:t>Unimate</a:t>
            </a:r>
            <a:r>
              <a:rPr lang="en-US" sz="2800" dirty="0"/>
              <a:t>’ e era um robot de </a:t>
            </a:r>
            <a:r>
              <a:rPr lang="en-US" sz="2800" dirty="0" err="1"/>
              <a:t>uma</a:t>
            </a:r>
            <a:r>
              <a:rPr lang="en-US" sz="2800" dirty="0"/>
              <a:t> </a:t>
            </a:r>
            <a:r>
              <a:rPr lang="en-US" sz="2800" dirty="0" err="1" smtClean="0"/>
              <a:t>fábrica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1961</a:t>
            </a:r>
            <a:r>
              <a:rPr lang="en-US" sz="2800" dirty="0"/>
              <a:t>, General </a:t>
            </a:r>
            <a:r>
              <a:rPr lang="en-US" sz="2800" dirty="0" smtClean="0"/>
              <a:t>Motors, USA</a:t>
            </a:r>
            <a:endParaRPr lang="en-US" sz="2800" dirty="0"/>
          </a:p>
          <a:p>
            <a:endParaRPr lang="en-US" sz="2800" dirty="0"/>
          </a:p>
          <a:p>
            <a:endParaRPr lang="pt-PT" sz="280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954" y="4043175"/>
            <a:ext cx="3311391" cy="2205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71" y="4262134"/>
            <a:ext cx="3425457" cy="1767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8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Constituição</a:t>
            </a:r>
            <a:r>
              <a:rPr lang="en-US" dirty="0"/>
              <a:t> de um robot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/>
              <a:t>Sensor</a:t>
            </a:r>
          </a:p>
          <a:p>
            <a:r>
              <a:rPr lang="en-US" sz="4800" dirty="0" err="1"/>
              <a:t>Actuador</a:t>
            </a:r>
            <a:endParaRPr lang="en-US" sz="4800" dirty="0"/>
          </a:p>
          <a:p>
            <a:r>
              <a:rPr lang="en-US" sz="4800" dirty="0" err="1"/>
              <a:t>Controlador</a:t>
            </a:r>
            <a:endParaRPr lang="en-US" sz="4800" dirty="0"/>
          </a:p>
          <a:p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8</a:t>
            </a:fld>
            <a:endParaRPr lang="en-US"/>
          </a:p>
        </p:txBody>
      </p:sp>
      <p:sp>
        <p:nvSpPr>
          <p:cNvPr id="10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6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Sensores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19/02/17</a:t>
            </a:fld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84" y="2903886"/>
            <a:ext cx="2578001" cy="257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54" y="2870009"/>
            <a:ext cx="4530337" cy="261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705101" y="6414652"/>
            <a:ext cx="3642298" cy="306823"/>
          </a:xfrm>
        </p:spPr>
        <p:txBody>
          <a:bodyPr/>
          <a:lstStyle/>
          <a:p>
            <a:r>
              <a:rPr lang="pt-BR" dirty="0" smtClean="0"/>
              <a:t>Instituto Superior Técnico | </a:t>
            </a:r>
            <a:r>
              <a:rPr lang="pt-BR" dirty="0" smtClean="0"/>
              <a:t>XX Semana da </a:t>
            </a:r>
            <a:r>
              <a:rPr lang="pt-BR" dirty="0" err="1" smtClean="0"/>
              <a:t>F</a:t>
            </a:r>
            <a:r>
              <a:rPr lang="pt-PT" dirty="0" err="1" smtClean="0"/>
              <a:t>ísica</a:t>
            </a:r>
            <a:endParaRPr lang="en-US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848035" y="437177"/>
            <a:ext cx="326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XX Semana da F</a:t>
            </a:r>
            <a:r>
              <a:rPr lang="pt-PT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ísica</a:t>
            </a:r>
            <a:endParaRPr lang="pt-P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0" y="193934"/>
            <a:ext cx="2146300" cy="8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-Powerpoint-IST_1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CCCCCC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Template-Powerpoint-IST_1.thmx</Template>
  <TotalTime>415</TotalTime>
  <Words>753</Words>
  <Application>Microsoft Macintosh PowerPoint</Application>
  <PresentationFormat>Apresentação no Ecrã (4:3)</PresentationFormat>
  <Paragraphs>172</Paragraphs>
  <Slides>26</Slides>
  <Notes>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29" baseType="lpstr">
      <vt:lpstr>Calibri</vt:lpstr>
      <vt:lpstr>Arial</vt:lpstr>
      <vt:lpstr>Template-Powerpoint-IST_1</vt:lpstr>
      <vt:lpstr>Apresentação do PowerPoint</vt:lpstr>
      <vt:lpstr>O que é a robótica?</vt:lpstr>
      <vt:lpstr>O que é um robot?</vt:lpstr>
      <vt:lpstr>Leis da Róbotica</vt:lpstr>
      <vt:lpstr>Porque precisamos de robots?</vt:lpstr>
      <vt:lpstr>Porque precisamos de robots?</vt:lpstr>
      <vt:lpstr>O primeiro robot</vt:lpstr>
      <vt:lpstr>Constituição de um robot</vt:lpstr>
      <vt:lpstr>Sensores</vt:lpstr>
      <vt:lpstr>Actuadores</vt:lpstr>
      <vt:lpstr>Controlador</vt:lpstr>
      <vt:lpstr>Áreas relacionadas</vt:lpstr>
      <vt:lpstr>Apresentação do PowerPoint</vt:lpstr>
      <vt:lpstr>O que é a programação?</vt:lpstr>
      <vt:lpstr>Linguagens de programação</vt:lpstr>
      <vt:lpstr>Programa</vt:lpstr>
      <vt:lpstr>Como fritar um ovo?</vt:lpstr>
      <vt:lpstr>Computadores &amp; Robots</vt:lpstr>
      <vt:lpstr>Programar o robot NXT</vt:lpstr>
      <vt:lpstr>Apresentação do PowerPoint</vt:lpstr>
      <vt:lpstr>Apresentação do PowerPoint</vt:lpstr>
      <vt:lpstr>Apresentação do PowerPoint</vt:lpstr>
      <vt:lpstr>Apresentação do PowerPoint</vt:lpstr>
      <vt:lpstr>Ciclos</vt:lpstr>
      <vt:lpstr>Condições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ronfg</dc:title>
  <dc:creator>Tiago Barra</dc:creator>
  <cp:lastModifiedBy>Tiago da Silva Barra</cp:lastModifiedBy>
  <cp:revision>18</cp:revision>
  <dcterms:created xsi:type="dcterms:W3CDTF">2016-02-20T22:37:38Z</dcterms:created>
  <dcterms:modified xsi:type="dcterms:W3CDTF">2017-02-19T12:51:28Z</dcterms:modified>
</cp:coreProperties>
</file>